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0" r:id="rId6"/>
    <p:sldId id="270" r:id="rId7"/>
    <p:sldId id="261" r:id="rId8"/>
    <p:sldId id="269" r:id="rId9"/>
    <p:sldId id="263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B8C1-B0E6-4E31-ACDC-364070F76C7C}" type="datetimeFigureOut">
              <a:rPr lang="cs-CZ" smtClean="0"/>
              <a:pPr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1EF33-D5AC-4B02-BEE5-6AC6305897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429684" cy="2814656"/>
          </a:xfrm>
        </p:spPr>
        <p:txBody>
          <a:bodyPr>
            <a:normAutofit/>
          </a:bodyPr>
          <a:lstStyle/>
          <a:p>
            <a:r>
              <a:rPr lang="cs-CZ" b="1" dirty="0" smtClean="0"/>
              <a:t>Dostupné údaje o onkologických pracovištích stojících mimo KOC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Renata Neumanová + výbor ROC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Na schůzi výboru ČOS dne 21.6.2016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Věk lékařů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Věk lékařů známe u 114 lékařů</a:t>
            </a:r>
          </a:p>
          <a:p>
            <a:r>
              <a:rPr lang="cs-CZ" dirty="0" smtClean="0"/>
              <a:t>Průměr:			49,9 let</a:t>
            </a:r>
          </a:p>
          <a:p>
            <a:r>
              <a:rPr lang="cs-CZ" dirty="0" smtClean="0"/>
              <a:t>Medián:			50,0 let</a:t>
            </a:r>
          </a:p>
          <a:p>
            <a:endParaRPr lang="cs-CZ" dirty="0"/>
          </a:p>
          <a:p>
            <a:r>
              <a:rPr lang="cs-CZ" b="1" dirty="0" smtClean="0"/>
              <a:t>Pracoviště o 1-2 lékařích: 26 tj. 53%</a:t>
            </a:r>
          </a:p>
          <a:p>
            <a:r>
              <a:rPr lang="cs-CZ" dirty="0" smtClean="0"/>
              <a:t>věkový průměr: 	54,2 let</a:t>
            </a:r>
          </a:p>
          <a:p>
            <a:r>
              <a:rPr lang="cs-CZ" dirty="0" smtClean="0"/>
              <a:t>Věkový medián:	54,0 let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cs-CZ" b="1" dirty="0" smtClean="0"/>
              <a:t>Základní údaje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500726"/>
          </a:xfrm>
        </p:spPr>
        <p:txBody>
          <a:bodyPr>
            <a:normAutofit/>
          </a:bodyPr>
          <a:lstStyle/>
          <a:p>
            <a:r>
              <a:rPr lang="cs-CZ" b="1" dirty="0" smtClean="0"/>
              <a:t>Zmapováno:			49 pracovišť z cca </a:t>
            </a:r>
            <a:r>
              <a:rPr lang="cs-CZ" b="1" dirty="0" smtClean="0"/>
              <a:t>57</a:t>
            </a:r>
            <a:endParaRPr lang="cs-CZ" b="1" dirty="0" smtClean="0"/>
          </a:p>
          <a:p>
            <a:r>
              <a:rPr lang="cs-CZ" b="1" dirty="0" smtClean="0"/>
              <a:t>Typ ZZ: </a:t>
            </a:r>
          </a:p>
          <a:p>
            <a:pPr>
              <a:buNone/>
            </a:pPr>
            <a:r>
              <a:rPr lang="cs-CZ" sz="2800" dirty="0" smtClean="0"/>
              <a:t>Nemocnice - 39x, </a:t>
            </a:r>
            <a:r>
              <a:rPr lang="cs-CZ" sz="2800" dirty="0" err="1" smtClean="0"/>
              <a:t>NsP</a:t>
            </a:r>
            <a:r>
              <a:rPr lang="cs-CZ" sz="2800" dirty="0" smtClean="0"/>
              <a:t> – 2x, Poliklinika - 6x, Ambulance - 2x</a:t>
            </a:r>
          </a:p>
          <a:p>
            <a:endParaRPr lang="cs-CZ" dirty="0" smtClean="0"/>
          </a:p>
          <a:p>
            <a:r>
              <a:rPr lang="cs-CZ" b="1" dirty="0" smtClean="0"/>
              <a:t>Dostupná JIP: 			39x</a:t>
            </a:r>
          </a:p>
          <a:p>
            <a:r>
              <a:rPr lang="cs-CZ" b="1" dirty="0" smtClean="0"/>
              <a:t>Dostupnost celý týden: 	43x</a:t>
            </a:r>
          </a:p>
          <a:p>
            <a:r>
              <a:rPr lang="cs-CZ" b="1" dirty="0" smtClean="0"/>
              <a:t>Lůžkové oddělení: 		7x</a:t>
            </a:r>
          </a:p>
          <a:p>
            <a:pPr>
              <a:buNone/>
            </a:pPr>
            <a:r>
              <a:rPr lang="cs-CZ" sz="2800" dirty="0" smtClean="0"/>
              <a:t>Pleš – 68 lůžek, Cheb – 40, Trutnov – 27, Jičín – 21, </a:t>
            </a:r>
          </a:p>
          <a:p>
            <a:pPr>
              <a:buNone/>
            </a:pPr>
            <a:r>
              <a:rPr lang="cs-CZ" sz="2800" dirty="0" smtClean="0"/>
              <a:t>Znojmo – 20, Kladno – 20, Tábor – 6 společně s TRN </a:t>
            </a:r>
          </a:p>
          <a:p>
            <a:pPr lvl="3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údaje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143536"/>
          </a:xfrm>
        </p:spPr>
        <p:txBody>
          <a:bodyPr>
            <a:normAutofit/>
          </a:bodyPr>
          <a:lstStyle/>
          <a:p>
            <a:r>
              <a:rPr lang="cs-CZ" b="1" dirty="0" smtClean="0"/>
              <a:t>Zájem o </a:t>
            </a:r>
            <a:r>
              <a:rPr lang="cs-CZ" b="1" dirty="0" err="1" smtClean="0"/>
              <a:t>centrovou</a:t>
            </a:r>
            <a:r>
              <a:rPr lang="cs-CZ" b="1" dirty="0" smtClean="0"/>
              <a:t> léčbu má </a:t>
            </a:r>
            <a:r>
              <a:rPr lang="cs-CZ" b="1" dirty="0" smtClean="0"/>
              <a:t>43 </a:t>
            </a:r>
            <a:r>
              <a:rPr lang="cs-CZ" b="1" dirty="0" smtClean="0"/>
              <a:t>pracovišť</a:t>
            </a:r>
          </a:p>
          <a:p>
            <a:pPr>
              <a:buNone/>
            </a:pPr>
            <a:r>
              <a:rPr lang="cs-CZ" dirty="0" smtClean="0"/>
              <a:t>Komplexní			14x</a:t>
            </a:r>
          </a:p>
          <a:p>
            <a:pPr>
              <a:buNone/>
            </a:pPr>
            <a:r>
              <a:rPr lang="cs-CZ" dirty="0" smtClean="0"/>
              <a:t>Částečnou			</a:t>
            </a:r>
            <a:r>
              <a:rPr lang="cs-CZ" dirty="0" smtClean="0"/>
              <a:t>28x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Vůbec			7x 	</a:t>
            </a:r>
            <a:r>
              <a:rPr lang="cs-CZ" sz="2000" dirty="0" smtClean="0"/>
              <a:t>(Bruntál, Česká Lípa, </a:t>
            </a:r>
            <a:r>
              <a:rPr lang="cs-CZ" sz="2000" dirty="0" err="1" smtClean="0"/>
              <a:t>Havl</a:t>
            </a:r>
            <a:r>
              <a:rPr lang="cs-CZ" sz="2000" dirty="0" smtClean="0"/>
              <a:t>. Brod, 						Most, Prachatice, Strakonice, Teplice)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Stacionář		42x</a:t>
            </a:r>
          </a:p>
          <a:p>
            <a:r>
              <a:rPr lang="cs-CZ" b="1" dirty="0" smtClean="0"/>
              <a:t>Ředění v lékárně	32x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cs-CZ" b="1" dirty="0" smtClean="0"/>
              <a:t>Radiační onkologie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21497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Radioterapii provozuje 11 pracovišť</a:t>
            </a:r>
          </a:p>
          <a:p>
            <a:endParaRPr lang="cs-CZ" dirty="0" smtClean="0"/>
          </a:p>
          <a:p>
            <a:r>
              <a:rPr lang="cs-CZ" sz="2800" dirty="0" smtClean="0"/>
              <a:t>Homolka: 		gama nůž</a:t>
            </a:r>
          </a:p>
          <a:p>
            <a:r>
              <a:rPr lang="cs-CZ" sz="2800" dirty="0" smtClean="0"/>
              <a:t>Pleš: 				LA + 	Co</a:t>
            </a:r>
          </a:p>
          <a:p>
            <a:r>
              <a:rPr lang="cs-CZ" sz="2800" dirty="0" smtClean="0"/>
              <a:t>Chomutov: 				LA + 	Co </a:t>
            </a:r>
          </a:p>
          <a:p>
            <a:r>
              <a:rPr lang="cs-CZ" sz="2800" dirty="0" smtClean="0"/>
              <a:t>Cheb:				LA</a:t>
            </a:r>
          </a:p>
          <a:p>
            <a:r>
              <a:rPr lang="cs-CZ" sz="2800" dirty="0" smtClean="0"/>
              <a:t>Znojmo:				LA</a:t>
            </a:r>
          </a:p>
          <a:p>
            <a:r>
              <a:rPr lang="cs-CZ" sz="2800" dirty="0" smtClean="0"/>
              <a:t>Trutnov:					Co + 	</a:t>
            </a:r>
            <a:r>
              <a:rPr lang="cs-CZ" sz="2800" dirty="0" err="1" smtClean="0"/>
              <a:t>orto</a:t>
            </a:r>
            <a:r>
              <a:rPr lang="cs-CZ" sz="2800" dirty="0" smtClean="0"/>
              <a:t> 2x</a:t>
            </a:r>
          </a:p>
          <a:p>
            <a:r>
              <a:rPr lang="cs-CZ" sz="2800" dirty="0" smtClean="0"/>
              <a:t>Jičín:					Co</a:t>
            </a:r>
          </a:p>
          <a:p>
            <a:r>
              <a:rPr lang="cs-CZ" sz="2800" dirty="0" smtClean="0"/>
              <a:t>Kladno:					Co</a:t>
            </a:r>
          </a:p>
          <a:p>
            <a:r>
              <a:rPr lang="cs-CZ" sz="2800" dirty="0" smtClean="0"/>
              <a:t>Havlíčkův Brod:				Co</a:t>
            </a:r>
          </a:p>
          <a:p>
            <a:r>
              <a:rPr lang="cs-CZ" sz="2800" dirty="0" smtClean="0"/>
              <a:t>Prostějov: 						</a:t>
            </a:r>
            <a:r>
              <a:rPr lang="cs-CZ" sz="2800" dirty="0" err="1" smtClean="0"/>
              <a:t>orto</a:t>
            </a:r>
            <a:endParaRPr lang="cs-CZ" sz="2800" dirty="0" smtClean="0"/>
          </a:p>
          <a:p>
            <a:r>
              <a:rPr lang="cs-CZ" sz="2800" dirty="0" smtClean="0"/>
              <a:t>Pelhřimov:						</a:t>
            </a:r>
            <a:r>
              <a:rPr lang="cs-CZ" sz="2800" dirty="0" err="1" smtClean="0"/>
              <a:t>orto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b="1" dirty="0" smtClean="0"/>
              <a:t>Komplement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214420"/>
          <a:ext cx="8229600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35785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ANO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RTG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48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</a:t>
                      </a:r>
                      <a:endParaRPr lang="cs-CZ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UZ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47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</a:t>
                      </a:r>
                      <a:endParaRPr lang="cs-CZ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CT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9</a:t>
                      </a:r>
                      <a:endParaRPr lang="cs-CZ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MR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18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31</a:t>
                      </a:r>
                      <a:endParaRPr lang="cs-CZ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cs-CZ" sz="2800" b="1" dirty="0" err="1" smtClean="0"/>
                        <a:t>Scinti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15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34</a:t>
                      </a:r>
                      <a:endParaRPr lang="cs-CZ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SPECT/CT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13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36</a:t>
                      </a:r>
                      <a:endParaRPr lang="cs-CZ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PET/CT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48</a:t>
                      </a:r>
                      <a:endParaRPr lang="cs-CZ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Biochemie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46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</a:t>
                      </a:r>
                      <a:endParaRPr lang="cs-CZ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histologie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19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Přítomnost dalších odborností a mezioborových indikačních komisí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sz="3100" dirty="0" smtClean="0"/>
              <a:t>Přítomnost </a:t>
            </a:r>
            <a:r>
              <a:rPr lang="cs-CZ" sz="3100" dirty="0" smtClean="0"/>
              <a:t>v rámci ZZ</a:t>
            </a:r>
          </a:p>
          <a:p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</p:nvPr>
        </p:nvGraphicFramePr>
        <p:xfrm>
          <a:off x="457200" y="2174877"/>
          <a:ext cx="4040187" cy="3897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1000132"/>
                <a:gridCol w="1139833"/>
              </a:tblGrid>
              <a:tr h="48716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Odbornost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ANO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NEURO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GYN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URO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ORL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PLICNÍ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29124" y="1535113"/>
            <a:ext cx="4714876" cy="639762"/>
          </a:xfrm>
        </p:spPr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r>
              <a:rPr lang="cs-CZ" sz="3200" dirty="0" smtClean="0"/>
              <a:t>Na </a:t>
            </a:r>
            <a:r>
              <a:rPr lang="cs-CZ" sz="3200" dirty="0" smtClean="0"/>
              <a:t>pracovišti </a:t>
            </a:r>
            <a:r>
              <a:rPr lang="cs-CZ" sz="3200" dirty="0" err="1" smtClean="0"/>
              <a:t>event</a:t>
            </a:r>
            <a:r>
              <a:rPr lang="cs-CZ" sz="3200" dirty="0" smtClean="0"/>
              <a:t>. ve </a:t>
            </a:r>
            <a:r>
              <a:rPr lang="cs-CZ" sz="3200" dirty="0" smtClean="0"/>
              <a:t>spolupráci s KOC</a:t>
            </a:r>
            <a:endParaRPr lang="cs-CZ" sz="3200" dirty="0" smtClean="0"/>
          </a:p>
          <a:p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4"/>
          </p:nvPr>
        </p:nvGraphicFramePr>
        <p:xfrm>
          <a:off x="4786313" y="2174877"/>
          <a:ext cx="3900486" cy="3897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162"/>
                <a:gridCol w="1300162"/>
                <a:gridCol w="1300162"/>
              </a:tblGrid>
              <a:tr h="48716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Komise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ANO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MK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GIT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URO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PLICNÍ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GYN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ORL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166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JINÉ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cs-CZ" b="1" dirty="0" smtClean="0"/>
              <a:t>PERSONÁLNÍ OBSAZENÍ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146 lékařů na 49 pracovištích</a:t>
            </a:r>
          </a:p>
          <a:p>
            <a:r>
              <a:rPr lang="cs-CZ" dirty="0" smtClean="0"/>
              <a:t>Průměrně:		3 lékaři/1 pracoviště</a:t>
            </a:r>
          </a:p>
          <a:p>
            <a:r>
              <a:rPr lang="cs-CZ" dirty="0" smtClean="0"/>
              <a:t>Medián:			2 lékaři/ 1 pracoviště</a:t>
            </a:r>
          </a:p>
          <a:p>
            <a:endParaRPr lang="cs-CZ" dirty="0" smtClean="0"/>
          </a:p>
          <a:p>
            <a:r>
              <a:rPr lang="cs-CZ" b="1" dirty="0" smtClean="0"/>
              <a:t>Úvazky: 106/49 pracovišť</a:t>
            </a:r>
          </a:p>
          <a:p>
            <a:r>
              <a:rPr lang="cs-CZ" dirty="0" smtClean="0"/>
              <a:t>Průměrně:		2,2/ 1 pracoviště</a:t>
            </a:r>
          </a:p>
          <a:p>
            <a:r>
              <a:rPr lang="cs-CZ" dirty="0" smtClean="0"/>
              <a:t>Medián:			1,2/ 1 pracoviště </a:t>
            </a:r>
          </a:p>
          <a:p>
            <a:r>
              <a:rPr lang="cs-CZ" dirty="0" smtClean="0"/>
              <a:t>Úvazek 4 a více:	14,3 </a:t>
            </a:r>
            <a:r>
              <a:rPr lang="cs-CZ" dirty="0" smtClean="0"/>
              <a:t>% pracovišť</a:t>
            </a:r>
            <a:endParaRPr lang="cs-CZ" dirty="0" smtClean="0"/>
          </a:p>
          <a:p>
            <a:r>
              <a:rPr lang="cs-CZ" dirty="0" smtClean="0"/>
              <a:t>Úvazek 5 a více:	6,1 </a:t>
            </a:r>
            <a:r>
              <a:rPr lang="cs-CZ" dirty="0" smtClean="0"/>
              <a:t>% pracovišť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Velikost pracoviště </a:t>
            </a:r>
            <a:br>
              <a:rPr lang="cs-CZ" dirty="0" smtClean="0"/>
            </a:br>
            <a:r>
              <a:rPr lang="cs-CZ" dirty="0" smtClean="0"/>
              <a:t>podle počtu personálu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No lékařů na  </a:t>
                      </a:r>
                      <a:r>
                        <a:rPr lang="cs-CZ" sz="2000" b="1" dirty="0" err="1" smtClean="0">
                          <a:solidFill>
                            <a:schemeClr val="tx1"/>
                          </a:solidFill>
                        </a:rPr>
                        <a:t>onko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 odd. 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Počet pracovišť (%)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Velikost úvazku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1 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   (34,7)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0,2 – 1,0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9     (18,4)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1,0 – 2,2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3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7     (14,3)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0,7 – 2,5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4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8     (16,3)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2,0 – 4,0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5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      (6,1)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3,0 – 4,2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6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      (4,1)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3,8 – 5,8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8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      (2,0)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8,0              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11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      (2,0)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3,6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12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      (2,0)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10,7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Vzdělání - atestace</a:t>
            </a:r>
            <a:endParaRPr lang="cs-CZ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14282" y="1285863"/>
          <a:ext cx="8715436" cy="458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854"/>
                <a:gridCol w="2408062"/>
                <a:gridCol w="2857520"/>
              </a:tblGrid>
              <a:tr h="811784">
                <a:tc>
                  <a:txBody>
                    <a:bodyPr/>
                    <a:lstStyle/>
                    <a:p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No lékařů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Průměr na 1 odd. celkem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0561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Jen KO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1,3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0561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Jen RO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0,5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0561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KO + RO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0,5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0561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Příprava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22/ na 14 ti odd.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0,5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7440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Nevíme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0561">
                <a:tc>
                  <a:txBody>
                    <a:bodyPr/>
                    <a:lstStyle/>
                    <a:p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271</Words>
  <Application>Microsoft Office PowerPoint</Application>
  <PresentationFormat>Předvádění na obrazovce (4:3)</PresentationFormat>
  <Paragraphs>184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Dostupné údaje o onkologických pracovištích stojících mimo KOC</vt:lpstr>
      <vt:lpstr>Základní údaje</vt:lpstr>
      <vt:lpstr>Základní údaje</vt:lpstr>
      <vt:lpstr>Radiační onkologie</vt:lpstr>
      <vt:lpstr>Komplement</vt:lpstr>
      <vt:lpstr>Přítomnost dalších odborností a mezioborových indikačních komisí</vt:lpstr>
      <vt:lpstr>PERSONÁLNÍ OBSAZENÍ</vt:lpstr>
      <vt:lpstr>Velikost pracoviště  podle počtu personálu</vt:lpstr>
      <vt:lpstr>Vzdělání - atestace</vt:lpstr>
      <vt:lpstr>Věk lékařů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Dostupné údaje o onkologických pracovištích stojících mimo KOC</dc:title>
  <dc:creator>Renata</dc:creator>
  <cp:lastModifiedBy>Renata</cp:lastModifiedBy>
  <cp:revision>54</cp:revision>
  <dcterms:created xsi:type="dcterms:W3CDTF">2016-06-20T16:10:11Z</dcterms:created>
  <dcterms:modified xsi:type="dcterms:W3CDTF">2016-06-21T08:57:43Z</dcterms:modified>
</cp:coreProperties>
</file>